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4" r:id="rId4"/>
    <p:sldId id="262" r:id="rId5"/>
    <p:sldId id="265" r:id="rId6"/>
    <p:sldId id="266" r:id="rId7"/>
    <p:sldId id="271" r:id="rId8"/>
    <p:sldId id="272" r:id="rId9"/>
    <p:sldId id="273" r:id="rId10"/>
    <p:sldId id="269" r:id="rId11"/>
    <p:sldId id="267" r:id="rId12"/>
    <p:sldId id="268" r:id="rId13"/>
    <p:sldId id="270" r:id="rId14"/>
    <p:sldId id="259" r:id="rId15"/>
  </p:sldIdLst>
  <p:sldSz cx="12192000" cy="6858000"/>
  <p:notesSz cx="6808788" cy="99409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A616D-9113-47D5-9E66-582725C391E1}" v="8" dt="2023-09-06T14:20:55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688" autoAdjust="0"/>
  </p:normalViewPr>
  <p:slideViewPr>
    <p:cSldViewPr snapToGrid="0">
      <p:cViewPr varScale="1">
        <p:scale>
          <a:sx n="52" d="100"/>
          <a:sy n="52" d="100"/>
        </p:scale>
        <p:origin x="18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Potman" userId="94789f5d-9dbc-4472-8a58-d3256a8c149a" providerId="ADAL" clId="{F7DA616D-9113-47D5-9E66-582725C391E1}"/>
    <pc:docChg chg="undo custSel addSld modSld modNotesMaster">
      <pc:chgData name="Judith Potman" userId="94789f5d-9dbc-4472-8a58-d3256a8c149a" providerId="ADAL" clId="{F7DA616D-9113-47D5-9E66-582725C391E1}" dt="2023-09-07T09:39:53.487" v="249" actId="20577"/>
      <pc:docMkLst>
        <pc:docMk/>
      </pc:docMkLst>
      <pc:sldChg chg="modNotesTx">
        <pc:chgData name="Judith Potman" userId="94789f5d-9dbc-4472-8a58-d3256a8c149a" providerId="ADAL" clId="{F7DA616D-9113-47D5-9E66-582725C391E1}" dt="2023-09-07T09:39:53.487" v="249" actId="20577"/>
        <pc:sldMkLst>
          <pc:docMk/>
          <pc:sldMk cId="3145130945" sldId="256"/>
        </pc:sldMkLst>
      </pc:sldChg>
      <pc:sldChg chg="modSp mod">
        <pc:chgData name="Judith Potman" userId="94789f5d-9dbc-4472-8a58-d3256a8c149a" providerId="ADAL" clId="{F7DA616D-9113-47D5-9E66-582725C391E1}" dt="2023-09-06T11:24:18.587" v="163" actId="20577"/>
        <pc:sldMkLst>
          <pc:docMk/>
          <pc:sldMk cId="21076824" sldId="264"/>
        </pc:sldMkLst>
        <pc:spChg chg="mod">
          <ac:chgData name="Judith Potman" userId="94789f5d-9dbc-4472-8a58-d3256a8c149a" providerId="ADAL" clId="{F7DA616D-9113-47D5-9E66-582725C391E1}" dt="2023-09-06T11:24:18.587" v="163" actId="20577"/>
          <ac:spMkLst>
            <pc:docMk/>
            <pc:sldMk cId="21076824" sldId="264"/>
            <ac:spMk id="5" creationId="{603B4195-FE57-215C-4FF4-477413114FBB}"/>
          </ac:spMkLst>
        </pc:spChg>
      </pc:sldChg>
      <pc:sldChg chg="modSp mod">
        <pc:chgData name="Judith Potman" userId="94789f5d-9dbc-4472-8a58-d3256a8c149a" providerId="ADAL" clId="{F7DA616D-9113-47D5-9E66-582725C391E1}" dt="2023-09-05T13:29:42.728" v="1" actId="1076"/>
        <pc:sldMkLst>
          <pc:docMk/>
          <pc:sldMk cId="3335162644" sldId="265"/>
        </pc:sldMkLst>
        <pc:spChg chg="mod">
          <ac:chgData name="Judith Potman" userId="94789f5d-9dbc-4472-8a58-d3256a8c149a" providerId="ADAL" clId="{F7DA616D-9113-47D5-9E66-582725C391E1}" dt="2023-09-05T13:29:42.728" v="1" actId="1076"/>
          <ac:spMkLst>
            <pc:docMk/>
            <pc:sldMk cId="3335162644" sldId="265"/>
            <ac:spMk id="6" creationId="{95EEC596-76FA-FF72-9267-16B67E9A98C0}"/>
          </ac:spMkLst>
        </pc:spChg>
      </pc:sldChg>
      <pc:sldChg chg="modSp mod">
        <pc:chgData name="Judith Potman" userId="94789f5d-9dbc-4472-8a58-d3256a8c149a" providerId="ADAL" clId="{F7DA616D-9113-47D5-9E66-582725C391E1}" dt="2023-09-06T12:45:18.045" v="224" actId="20577"/>
        <pc:sldMkLst>
          <pc:docMk/>
          <pc:sldMk cId="1490863072" sldId="267"/>
        </pc:sldMkLst>
        <pc:spChg chg="mod">
          <ac:chgData name="Judith Potman" userId="94789f5d-9dbc-4472-8a58-d3256a8c149a" providerId="ADAL" clId="{F7DA616D-9113-47D5-9E66-582725C391E1}" dt="2023-09-06T12:45:18.045" v="224" actId="20577"/>
          <ac:spMkLst>
            <pc:docMk/>
            <pc:sldMk cId="1490863072" sldId="267"/>
            <ac:spMk id="4" creationId="{C6D35484-74F1-9D60-1C0A-D8D05BF5BAC5}"/>
          </ac:spMkLst>
        </pc:spChg>
      </pc:sldChg>
      <pc:sldChg chg="modSp mod">
        <pc:chgData name="Judith Potman" userId="94789f5d-9dbc-4472-8a58-d3256a8c149a" providerId="ADAL" clId="{F7DA616D-9113-47D5-9E66-582725C391E1}" dt="2023-09-05T13:31:23.911" v="39" actId="113"/>
        <pc:sldMkLst>
          <pc:docMk/>
          <pc:sldMk cId="1041558891" sldId="269"/>
        </pc:sldMkLst>
        <pc:spChg chg="mod">
          <ac:chgData name="Judith Potman" userId="94789f5d-9dbc-4472-8a58-d3256a8c149a" providerId="ADAL" clId="{F7DA616D-9113-47D5-9E66-582725C391E1}" dt="2023-09-05T13:31:23.911" v="39" actId="113"/>
          <ac:spMkLst>
            <pc:docMk/>
            <pc:sldMk cId="1041558891" sldId="269"/>
            <ac:spMk id="5" creationId="{DBE53EF9-F479-35D6-651E-78E2D9A17984}"/>
          </ac:spMkLst>
        </pc:spChg>
      </pc:sldChg>
      <pc:sldChg chg="addSp modSp add mod">
        <pc:chgData name="Judith Potman" userId="94789f5d-9dbc-4472-8a58-d3256a8c149a" providerId="ADAL" clId="{F7DA616D-9113-47D5-9E66-582725C391E1}" dt="2023-09-06T14:20:36.018" v="245" actId="14100"/>
        <pc:sldMkLst>
          <pc:docMk/>
          <pc:sldMk cId="1040350245" sldId="272"/>
        </pc:sldMkLst>
        <pc:spChg chg="mod">
          <ac:chgData name="Judith Potman" userId="94789f5d-9dbc-4472-8a58-d3256a8c149a" providerId="ADAL" clId="{F7DA616D-9113-47D5-9E66-582725C391E1}" dt="2023-09-06T14:16:34.185" v="226" actId="20577"/>
          <ac:spMkLst>
            <pc:docMk/>
            <pc:sldMk cId="1040350245" sldId="272"/>
            <ac:spMk id="5" creationId="{DBE53EF9-F479-35D6-651E-78E2D9A17984}"/>
          </ac:spMkLst>
        </pc:spChg>
        <pc:picChg chg="add mod">
          <ac:chgData name="Judith Potman" userId="94789f5d-9dbc-4472-8a58-d3256a8c149a" providerId="ADAL" clId="{F7DA616D-9113-47D5-9E66-582725C391E1}" dt="2023-09-06T14:20:36.018" v="245" actId="14100"/>
          <ac:picMkLst>
            <pc:docMk/>
            <pc:sldMk cId="1040350245" sldId="272"/>
            <ac:picMk id="4" creationId="{B8A42121-DE8C-2507-2F8F-45367ED7CDF4}"/>
          </ac:picMkLst>
        </pc:picChg>
        <pc:picChg chg="add mod">
          <ac:chgData name="Judith Potman" userId="94789f5d-9dbc-4472-8a58-d3256a8c149a" providerId="ADAL" clId="{F7DA616D-9113-47D5-9E66-582725C391E1}" dt="2023-09-06T14:20:06.422" v="240" actId="1076"/>
          <ac:picMkLst>
            <pc:docMk/>
            <pc:sldMk cId="1040350245" sldId="272"/>
            <ac:picMk id="6" creationId="{55942812-47EA-9AC7-94F7-988EDDECC4D1}"/>
          </ac:picMkLst>
        </pc:picChg>
      </pc:sldChg>
      <pc:sldChg chg="addSp delSp modSp add mod">
        <pc:chgData name="Judith Potman" userId="94789f5d-9dbc-4472-8a58-d3256a8c149a" providerId="ADAL" clId="{F7DA616D-9113-47D5-9E66-582725C391E1}" dt="2023-09-06T14:21:03.128" v="248" actId="14100"/>
        <pc:sldMkLst>
          <pc:docMk/>
          <pc:sldMk cId="440811478" sldId="273"/>
        </pc:sldMkLst>
        <pc:picChg chg="add del mod">
          <ac:chgData name="Judith Potman" userId="94789f5d-9dbc-4472-8a58-d3256a8c149a" providerId="ADAL" clId="{F7DA616D-9113-47D5-9E66-582725C391E1}" dt="2023-09-06T14:19:25.530" v="236" actId="21"/>
          <ac:picMkLst>
            <pc:docMk/>
            <pc:sldMk cId="440811478" sldId="273"/>
            <ac:picMk id="4" creationId="{5BC0659D-2503-EC89-206A-208B1F642CEA}"/>
          </ac:picMkLst>
        </pc:picChg>
        <pc:picChg chg="add del mod">
          <ac:chgData name="Judith Potman" userId="94789f5d-9dbc-4472-8a58-d3256a8c149a" providerId="ADAL" clId="{F7DA616D-9113-47D5-9E66-582725C391E1}" dt="2023-09-06T14:18:52.083" v="235"/>
          <ac:picMkLst>
            <pc:docMk/>
            <pc:sldMk cId="440811478" sldId="273"/>
            <ac:picMk id="6" creationId="{5B6CCAA9-5765-8DDE-99C1-7EFBEF278109}"/>
          </ac:picMkLst>
        </pc:picChg>
        <pc:picChg chg="add mod">
          <ac:chgData name="Judith Potman" userId="94789f5d-9dbc-4472-8a58-d3256a8c149a" providerId="ADAL" clId="{F7DA616D-9113-47D5-9E66-582725C391E1}" dt="2023-09-06T14:21:03.128" v="248" actId="14100"/>
          <ac:picMkLst>
            <pc:docMk/>
            <pc:sldMk cId="440811478" sldId="273"/>
            <ac:picMk id="7" creationId="{DFF3A5DE-CA2E-E01F-4E25-BBFC923803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B23B0-6CB0-4A74-A619-9E842E71ED7A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21A6C-75AB-4BF6-A4CE-4B200C3DAA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25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1A6C-75AB-4BF6-A4CE-4B200C3DAAA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22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1A6C-75AB-4BF6-A4CE-4B200C3DAAA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005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1A6C-75AB-4BF6-A4CE-4B200C3DAAA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901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1A6C-75AB-4BF6-A4CE-4B200C3DAAA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1471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1A6C-75AB-4BF6-A4CE-4B200C3DAAA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63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1A6C-75AB-4BF6-A4CE-4B200C3DAAA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30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1A6C-75AB-4BF6-A4CE-4B200C3DAAA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000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1A6C-75AB-4BF6-A4CE-4B200C3DAAA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657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1A6C-75AB-4BF6-A4CE-4B200C3DAAA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09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1A6C-75AB-4BF6-A4CE-4B200C3DAAA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67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1A6C-75AB-4BF6-A4CE-4B200C3DAAA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641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1A6C-75AB-4BF6-A4CE-4B200C3DAAA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57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1A6C-75AB-4BF6-A4CE-4B200C3DAAA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260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1A6C-75AB-4BF6-A4CE-4B200C3DAAA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41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F10AC-587A-60DD-EAEF-21F074A67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684D1E-563D-7AC7-ED08-0B8D001F2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CBDB2E-6F30-7386-E0F9-DA7E2AD4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2BE7-1A3C-464F-AEDB-5AB18A42A4B7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79406E-1E43-119C-069E-002647CB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0B3557-3F85-6EE2-BA37-57CDD863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D02-F5AE-40D5-95A9-28C8FD0F6A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70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4E00B-691C-BC30-6468-6CD40B1B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ED2D89C-7D31-3F05-A2B8-DA31FBE4A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42607-1FA3-6ED3-87AB-D0123C69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2BE7-1A3C-464F-AEDB-5AB18A42A4B7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1994E0-CC5A-8C81-3A85-D9D6B009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4E5F62-AB3D-EA28-8112-B8F072D2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D02-F5AE-40D5-95A9-28C8FD0F6A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51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2C91E41-C6DA-8421-6166-1272F5BC6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12D4C1-ECEF-94B7-B4E7-2C7BB2597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8CC595-27A0-E42B-4B6B-0ECEAA6E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2BE7-1A3C-464F-AEDB-5AB18A42A4B7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A4593B-6D07-969C-0804-061E8851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46563F-0E81-7B0F-4530-66B84589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D02-F5AE-40D5-95A9-28C8FD0F6A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40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97229-B9FA-EF02-BC6E-B1EC0E45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3AF098-0123-7F71-E80C-9CE41F757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057C6C-1556-509F-2B48-4E357DC1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2BE7-1A3C-464F-AEDB-5AB18A42A4B7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ACDF26-4ED8-265F-DA3A-76E52F6A9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7A3679-4342-320B-D1C4-1BFCA26A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D02-F5AE-40D5-95A9-28C8FD0F6A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55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08085-4364-E9E5-F263-74977275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F1041B-C616-44FC-1716-873714BCD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E4DF03-0D52-668E-C06B-C9860DB5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2BE7-1A3C-464F-AEDB-5AB18A42A4B7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A2D4B8-E4E2-1C6D-D5FE-E071F8F4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6B0CC-98FE-1419-12B7-7FEBEE67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D02-F5AE-40D5-95A9-28C8FD0F6A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13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F423E-19AF-B6A9-3A8A-AE530EDF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D0C28E-1DAF-0A57-B9F2-ED458C0EA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9BDD25-D4A3-9776-632E-3B4F6A0F4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8367C9-924B-5AF7-A60C-E5D33A0F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2BE7-1A3C-464F-AEDB-5AB18A42A4B7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E3E9FE-34A1-B50C-B3CE-901FB88F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BBD811-914C-9B31-F073-48F93D2C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D02-F5AE-40D5-95A9-28C8FD0F6A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36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D457B-4FED-7653-AC03-05C55536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3C438C-FB37-AB8E-60E9-3D4987F3E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CFF47E6-A2B1-F5D7-61E1-B66673267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0D9AD91-A075-194A-B9DF-C277DE72A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1EE4E42-59B8-C650-1E31-CA38B8B5A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71FB59-FD03-E9E5-181D-24E03DF3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2BE7-1A3C-464F-AEDB-5AB18A42A4B7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208C108-556B-0BCB-54EB-0FCCB12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9DB17E9-985E-07AC-BF2F-D2D4063E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D02-F5AE-40D5-95A9-28C8FD0F6A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98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3C048-27A8-E648-3B70-F4B61B0B4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4C29111-7872-11A8-9E35-8F7B25B0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2BE7-1A3C-464F-AEDB-5AB18A42A4B7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A2BA7EB-F26A-AFAE-FDF1-99826C25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3336FC7-3F8E-76B3-AF87-EA9B5895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D02-F5AE-40D5-95A9-28C8FD0F6A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73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5E96916-BA60-8603-B00A-CA675A1D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2BE7-1A3C-464F-AEDB-5AB18A42A4B7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A097CA3-72FE-F7D5-8E49-AC2DBA16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07F55B-0F21-677C-4557-8B52B585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D02-F5AE-40D5-95A9-28C8FD0F6A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13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2F64F-802D-B5C8-C452-68D92752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C0B922-EBB2-D4B2-9AB7-70274030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BA5D20-9CE4-DC50-B88E-AD76FAA4B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76BF629-1255-AFCD-27D2-793A00C9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2BE7-1A3C-464F-AEDB-5AB18A42A4B7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D66AA0-479F-C8BD-7E8F-61E88C9D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3234DB-9588-DD9B-53D1-7025D864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D02-F5AE-40D5-95A9-28C8FD0F6A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04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34856-E8C9-3ECE-70C2-AE086B9A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45196D4-12E4-4E21-AA37-FE881F364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33B836-6DCC-7C92-6B0C-3DF60CAD2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71C721-6311-C390-29C0-A938A943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2BE7-1A3C-464F-AEDB-5AB18A42A4B7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0EC9F7-92A3-A294-B540-2C7DBDC6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72DBA7-C66B-56E8-E2EB-287702E1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D02-F5AE-40D5-95A9-28C8FD0F6A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93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4D2C986-30A7-313C-B947-58D91EC4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159839-C5DC-512E-3614-DCED10F9B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6DCCCD-B639-4A86-90A0-1A729EAF5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32BE7-1A3C-464F-AEDB-5AB18A42A4B7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26CD62-4573-AAB0-B6D0-A208AD692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C0D136-037D-8D0E-DF77-E5B709C86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CBD02-F5AE-40D5-95A9-28C8FD0F6A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96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al.mijnrapportfolio.n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de.raad@degroeiling.nl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udith.potman@degroeiling.nl" TargetMode="External"/><Relationship Id="rId5" Type="http://schemas.openxmlformats.org/officeDocument/2006/relationships/hyperlink" Target="mailto:daphne.de.bruin@degroeiling.nl" TargetMode="External"/><Relationship Id="rId4" Type="http://schemas.openxmlformats.org/officeDocument/2006/relationships/hyperlink" Target="mailto:sharita.van.ingen@degroeiling.n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al.mijnrapportfolio.n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al.mijnrapportfolio.n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7" name="Rectangle 1046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Freeform: Shape 1048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44B3A8-B2F6-77AD-1620-BFBC8A22F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4632"/>
            <a:ext cx="6081713" cy="3566160"/>
          </a:xfrm>
        </p:spPr>
        <p:txBody>
          <a:bodyPr>
            <a:normAutofit/>
          </a:bodyPr>
          <a:lstStyle/>
          <a:p>
            <a:pPr algn="l"/>
            <a:r>
              <a:rPr lang="nl-NL" sz="6600" b="1" dirty="0" err="1">
                <a:solidFill>
                  <a:srgbClr val="FFFFFF"/>
                </a:solidFill>
              </a:rPr>
              <a:t>MijnRapportfolio</a:t>
            </a:r>
            <a:br>
              <a:rPr lang="nl-NL" sz="6600" b="1" dirty="0">
                <a:solidFill>
                  <a:srgbClr val="FFFFFF"/>
                </a:solidFill>
              </a:rPr>
            </a:br>
            <a:br>
              <a:rPr lang="nl-NL" sz="6600" b="1" dirty="0">
                <a:solidFill>
                  <a:srgbClr val="FFFFFF"/>
                </a:solidFill>
              </a:rPr>
            </a:br>
            <a:endParaRPr lang="nl-NL" sz="6600" b="1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075199-5819-C2D9-DB96-974B6AFF3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80560"/>
            <a:ext cx="6081713" cy="1572768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>
                <a:solidFill>
                  <a:srgbClr val="FFFFFF"/>
                </a:solidFill>
              </a:rPr>
              <a:t>Ouderinformatieavond </a:t>
            </a:r>
          </a:p>
          <a:p>
            <a:pPr algn="l"/>
            <a:r>
              <a:rPr lang="nl-NL" sz="2800" b="1" i="1" dirty="0">
                <a:solidFill>
                  <a:srgbClr val="FFFFFF"/>
                </a:solidFill>
              </a:rPr>
              <a:t>Woensdag 6-9-2023</a:t>
            </a:r>
          </a:p>
        </p:txBody>
      </p:sp>
      <p:pic>
        <p:nvPicPr>
          <p:cNvPr id="1026" name="Picture 2" descr="Startpagina MijnRapportfolio - MijnRapportfolio - Hét digitale portfolio">
            <a:extLst>
              <a:ext uri="{FF2B5EF4-FFF2-40B4-BE49-F238E27FC236}">
                <a16:creationId xmlns:a16="http://schemas.microsoft.com/office/drawing/2014/main" id="{7FD0E191-E867-D2C5-7B1E-4182C7A78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" r="1" b="3383"/>
          <a:stretch/>
        </p:blipFill>
        <p:spPr bwMode="auto">
          <a:xfrm>
            <a:off x="8148986" y="343425"/>
            <a:ext cx="3670694" cy="290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sketch line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4252192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A134E6-8A3C-6045-5836-9A449317A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654" y="4081917"/>
            <a:ext cx="3931920" cy="16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3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1F9B2B-471D-C17E-A837-23B65599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b="1" dirty="0"/>
              <a:t>Contact ouder-leerling-leerkracht</a:t>
            </a:r>
          </a:p>
        </p:txBody>
      </p:sp>
      <p:sp>
        <p:nvSpPr>
          <p:cNvPr id="20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0D78E-0B15-FBF9-1E42-99409805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8976241" cy="41191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2050" name="Picture 2" descr="Wat is MijnRapportfolio - MijnRapportfolio">
            <a:extLst>
              <a:ext uri="{FF2B5EF4-FFF2-40B4-BE49-F238E27FC236}">
                <a16:creationId xmlns:a16="http://schemas.microsoft.com/office/drawing/2014/main" id="{CC653FD5-B08B-D077-2C59-824EA88ED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 r="4" b="2642"/>
          <a:stretch/>
        </p:blipFill>
        <p:spPr bwMode="auto">
          <a:xfrm>
            <a:off x="9323882" y="3807210"/>
            <a:ext cx="2292840" cy="23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BE53EF9-F479-35D6-651E-78E2D9A17984}"/>
              </a:ext>
            </a:extLst>
          </p:cNvPr>
          <p:cNvSpPr txBox="1"/>
          <p:nvPr/>
        </p:nvSpPr>
        <p:spPr>
          <a:xfrm>
            <a:off x="707403" y="1911493"/>
            <a:ext cx="95758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400" dirty="0"/>
              <a:t>Welbevinden/ </a:t>
            </a:r>
            <a:r>
              <a:rPr lang="nl-NL" sz="2400" dirty="0" err="1"/>
              <a:t>seo</a:t>
            </a:r>
            <a:r>
              <a:rPr lang="nl-NL" sz="2400" dirty="0"/>
              <a:t>-gesprekken in oktober </a:t>
            </a:r>
          </a:p>
          <a:p>
            <a:r>
              <a:rPr lang="nl-NL" sz="2400" dirty="0"/>
              <a:t>      	- Groep 1 t/m 4 = ouder-leerkracht </a:t>
            </a:r>
          </a:p>
          <a:p>
            <a:r>
              <a:rPr lang="nl-NL" sz="2400" dirty="0"/>
              <a:t>      	- Groep 5 t/m 8 = ouder-kind-leerkracht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400" dirty="0"/>
              <a:t>Resultaat-gesprekken in februari</a:t>
            </a:r>
          </a:p>
          <a:p>
            <a:r>
              <a:rPr lang="nl-NL" sz="2400" dirty="0"/>
              <a:t>      	- Groep 1 t/m 7 = ouder-leerkracht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400" dirty="0"/>
              <a:t>Adviesgesprekken groep 8 = ouder-kind-leerkracht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400" dirty="0"/>
              <a:t>Resultaat-gesprekken in juni/ juli</a:t>
            </a:r>
          </a:p>
          <a:p>
            <a:r>
              <a:rPr lang="nl-NL" sz="2400" dirty="0"/>
              <a:t>      	- Groep 1 t/m 4 = ouder-leerkracht</a:t>
            </a:r>
          </a:p>
          <a:p>
            <a:r>
              <a:rPr lang="nl-NL" sz="2400" dirty="0"/>
              <a:t>      	- Groep 5 t/m 7 = ouder-kind-leerkracht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/>
              <a:t> In november en april wordt MijnRapportFolio opengesteld om te   </a:t>
            </a:r>
          </a:p>
          <a:p>
            <a:r>
              <a:rPr lang="nl-NL" sz="2400" dirty="0"/>
              <a:t>     informeren. Er volgen</a:t>
            </a:r>
            <a:r>
              <a:rPr lang="nl-NL" sz="2400" b="1" dirty="0"/>
              <a:t> </a:t>
            </a:r>
            <a:r>
              <a:rPr lang="nl-NL" sz="2400" b="1" u="sng" dirty="0"/>
              <a:t>geen</a:t>
            </a:r>
            <a:r>
              <a:rPr lang="nl-NL" sz="2400" b="1" dirty="0"/>
              <a:t> </a:t>
            </a:r>
            <a:r>
              <a:rPr lang="nl-NL" sz="2400" dirty="0"/>
              <a:t>oudergesprekken.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/>
              <a:t>Gemaakte en nagekeken toetsen gaan mee naar huis. </a:t>
            </a:r>
          </a:p>
        </p:txBody>
      </p:sp>
    </p:spTree>
    <p:extLst>
      <p:ext uri="{BB962C8B-B14F-4D97-AF65-F5344CB8AC3E}">
        <p14:creationId xmlns:p14="http://schemas.microsoft.com/office/powerpoint/2010/main" val="104155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1F9B2B-471D-C17E-A837-23B65599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b="1" dirty="0"/>
              <a:t>Belangrijke afspraken en data</a:t>
            </a:r>
          </a:p>
        </p:txBody>
      </p:sp>
      <p:sp>
        <p:nvSpPr>
          <p:cNvPr id="20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0D78E-0B15-FBF9-1E42-99409805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NL" sz="2200" dirty="0"/>
          </a:p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2050" name="Picture 2" descr="Wat is MijnRapportfolio - MijnRapportfolio">
            <a:extLst>
              <a:ext uri="{FF2B5EF4-FFF2-40B4-BE49-F238E27FC236}">
                <a16:creationId xmlns:a16="http://schemas.microsoft.com/office/drawing/2014/main" id="{CC653FD5-B08B-D077-2C59-824EA88ED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 r="4" b="2642"/>
          <a:stretch/>
        </p:blipFill>
        <p:spPr bwMode="auto">
          <a:xfrm>
            <a:off x="9574283" y="3695167"/>
            <a:ext cx="2292840" cy="23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6D35484-74F1-9D60-1C0A-D8D05BF5BAC5}"/>
              </a:ext>
            </a:extLst>
          </p:cNvPr>
          <p:cNvSpPr txBox="1"/>
          <p:nvPr/>
        </p:nvSpPr>
        <p:spPr>
          <a:xfrm>
            <a:off x="572493" y="1672954"/>
            <a:ext cx="10972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/>
              <a:t>Uiterlijk 18 september een ouderaccount aangemaakt hebben.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/>
              <a:t>4 keer per jaar wordt het rapport opengesteld.</a:t>
            </a:r>
          </a:p>
          <a:p>
            <a:r>
              <a:rPr lang="nl-NL" sz="2400" dirty="0"/>
              <a:t>	- November</a:t>
            </a:r>
            <a:br>
              <a:rPr lang="nl-NL" sz="2400" dirty="0"/>
            </a:br>
            <a:r>
              <a:rPr lang="nl-NL" sz="2400" dirty="0"/>
              <a:t>	- Februari (rapportmoment)</a:t>
            </a:r>
            <a:br>
              <a:rPr lang="nl-NL" sz="2400" dirty="0"/>
            </a:br>
            <a:r>
              <a:rPr lang="nl-NL" sz="2400" dirty="0"/>
              <a:t>	- April</a:t>
            </a:r>
            <a:br>
              <a:rPr lang="nl-NL" sz="2400" dirty="0"/>
            </a:br>
            <a:r>
              <a:rPr lang="nl-NL" sz="2400" dirty="0"/>
              <a:t> 	- Juni/ juli (rapportmoment)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/>
              <a:t>Vragenlijsten invullen: </a:t>
            </a:r>
          </a:p>
          <a:p>
            <a:r>
              <a:rPr lang="nl-NL" sz="2400" dirty="0"/>
              <a:t>	- Dit ben ik </a:t>
            </a:r>
            <a:r>
              <a:rPr lang="nl-NL" sz="2400" i="1" dirty="0"/>
              <a:t>(groep 1 t/m 5 door ouders en groep 6 t/m 8 door kind) </a:t>
            </a:r>
          </a:p>
          <a:p>
            <a:r>
              <a:rPr lang="nl-NL" sz="2400" dirty="0"/>
              <a:t>	- Zo ben ik </a:t>
            </a:r>
            <a:r>
              <a:rPr lang="nl-NL" sz="2400" i="1" dirty="0"/>
              <a:t>(groep 1 t/m 8 door ouders) </a:t>
            </a:r>
          </a:p>
          <a:p>
            <a:r>
              <a:rPr lang="nl-NL" sz="2400" dirty="0"/>
              <a:t>	- Zo ben ik </a:t>
            </a:r>
            <a:r>
              <a:rPr lang="nl-NL" sz="2400" i="1" dirty="0"/>
              <a:t>(groep 1 t/m 8 door leerkrachten) </a:t>
            </a:r>
          </a:p>
          <a:p>
            <a:r>
              <a:rPr lang="nl-NL" sz="2400" dirty="0"/>
              <a:t>	- Zo ben ik wordt in september ingevuld. </a:t>
            </a:r>
            <a:endParaRPr lang="nl-NL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/>
              <a:t>We starten met een aantal onderdelen van MijnRapportFolio en breiden dit </a:t>
            </a:r>
          </a:p>
          <a:p>
            <a:r>
              <a:rPr lang="nl-NL" sz="2400" dirty="0"/>
              <a:t>    steeds verder uit.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086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1F9B2B-471D-C17E-A837-23B65599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b="1" dirty="0"/>
              <a:t>Alles op een rijtje  </a:t>
            </a:r>
          </a:p>
        </p:txBody>
      </p:sp>
      <p:sp>
        <p:nvSpPr>
          <p:cNvPr id="20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0D78E-0B15-FBF9-1E42-99409805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5"/>
            <a:ext cx="11149816" cy="4548145"/>
          </a:xfrm>
        </p:spPr>
        <p:txBody>
          <a:bodyPr anchor="t"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Controleer emailadres die geregistreerd staat in </a:t>
            </a:r>
            <a:r>
              <a:rPr lang="nl-NL" sz="3200" dirty="0" err="1"/>
              <a:t>Parnassys</a:t>
            </a:r>
            <a:r>
              <a:rPr lang="nl-NL" sz="3200" dirty="0"/>
              <a:t>. Met dit emailadres kunt u een account aanmaken op: </a:t>
            </a:r>
            <a:r>
              <a:rPr lang="nl-NL" sz="3200" dirty="0">
                <a:hlinkClick r:id="rId3"/>
              </a:rPr>
              <a:t>https://portaal.mijnrapportfolio.nl/</a:t>
            </a:r>
            <a:endParaRPr lang="nl-NL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Klik dan op eerste keer inloggen, u krijgt dan mail en daarmee kunt een wachtwoord instellen.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U krijgt melding als er iets klaar staat om in te vullen.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U krijgt melding als er iets is klaar staat om te bekijken.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Houdt de planning van MijnRapportFolio in de gaten wanneer u wat moet doen en wanneer MijnRapportFolio open wordt gezet. Deze krijgt u tegelijk met de handleiding via uw kind a.s. donderdag 7-9-2023.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Ga vooral ervaren hoe het werkt en wat u allemaal kunt zien.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Drie keer per schooljaar gesprekken </a:t>
            </a:r>
          </a:p>
          <a:p>
            <a:pPr marL="0" indent="0">
              <a:buNone/>
            </a:pPr>
            <a:r>
              <a:rPr lang="nl-NL" sz="3200" dirty="0"/>
              <a:t>	1- Welbevinden/ </a:t>
            </a:r>
            <a:r>
              <a:rPr lang="nl-NL" sz="3200" dirty="0" err="1"/>
              <a:t>seo</a:t>
            </a:r>
            <a:r>
              <a:rPr lang="nl-NL" sz="3200" dirty="0"/>
              <a:t> gesprekken oktober </a:t>
            </a:r>
          </a:p>
          <a:p>
            <a:pPr marL="0" indent="0">
              <a:buNone/>
            </a:pPr>
            <a:r>
              <a:rPr lang="nl-NL" sz="3200" dirty="0"/>
              <a:t>	2- Resultaat/ opbrengst gesprekken februari </a:t>
            </a:r>
          </a:p>
          <a:p>
            <a:pPr marL="0" indent="0">
              <a:buNone/>
            </a:pPr>
            <a:r>
              <a:rPr lang="nl-NL" sz="3200" dirty="0"/>
              <a:t>	3- Resultaat/ opbrengst gespreken juni/ juli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In november, februari, april en juni/ juli wordt MijnRapportFolio opengezet.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Werken met MijnRapportFolio gaan ervaren, einde schooljaar evalueren. </a:t>
            </a:r>
          </a:p>
          <a:p>
            <a:pPr marL="0" indent="0">
              <a:buNone/>
            </a:pPr>
            <a:endParaRPr lang="nl-NL" sz="2200" dirty="0"/>
          </a:p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2050" name="Picture 2" descr="Wat is MijnRapportfolio - MijnRapportfolio">
            <a:extLst>
              <a:ext uri="{FF2B5EF4-FFF2-40B4-BE49-F238E27FC236}">
                <a16:creationId xmlns:a16="http://schemas.microsoft.com/office/drawing/2014/main" id="{CC653FD5-B08B-D077-2C59-824EA88ED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 r="4" b="2642"/>
          <a:stretch/>
        </p:blipFill>
        <p:spPr bwMode="auto">
          <a:xfrm>
            <a:off x="9326668" y="3984817"/>
            <a:ext cx="2292840" cy="23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412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1F9B2B-471D-C17E-A837-23B65599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b="1" dirty="0"/>
              <a:t>Contactpersonen</a:t>
            </a:r>
          </a:p>
        </p:txBody>
      </p:sp>
      <p:sp>
        <p:nvSpPr>
          <p:cNvPr id="20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0D78E-0B15-FBF9-1E42-99409805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5"/>
            <a:ext cx="11149816" cy="454814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200" dirty="0"/>
              <a:t>Sandra de Raad gegevens </a:t>
            </a:r>
            <a:r>
              <a:rPr lang="nl-NL" sz="2200" dirty="0" err="1"/>
              <a:t>Parnassys</a:t>
            </a:r>
            <a:r>
              <a:rPr lang="nl-NL" sz="2200" dirty="0"/>
              <a:t> (</a:t>
            </a:r>
            <a:r>
              <a:rPr lang="nl-NL" sz="2200" dirty="0">
                <a:hlinkClick r:id="rId3"/>
              </a:rPr>
              <a:t>sandra.de.raad@degroeiling.nl</a:t>
            </a:r>
            <a:r>
              <a:rPr lang="nl-NL" sz="2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200" dirty="0"/>
              <a:t>De groepsleerkrachten voor vragen over uw kind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200" dirty="0"/>
              <a:t>Werkgroep rapport:</a:t>
            </a:r>
          </a:p>
          <a:p>
            <a:pPr marL="0" indent="0">
              <a:buNone/>
            </a:pPr>
            <a:r>
              <a:rPr lang="nl-NL" sz="2200" dirty="0"/>
              <a:t>	- </a:t>
            </a:r>
            <a:r>
              <a:rPr lang="nl-NL" sz="2200" dirty="0" err="1"/>
              <a:t>Sharita</a:t>
            </a:r>
            <a:r>
              <a:rPr lang="nl-NL" sz="2200" dirty="0"/>
              <a:t> van Ingen (</a:t>
            </a:r>
            <a:r>
              <a:rPr lang="nl-NL" sz="2200" dirty="0">
                <a:hlinkClick r:id="rId4"/>
              </a:rPr>
              <a:t>sharita.van.ingen@degroeiling.nl</a:t>
            </a:r>
            <a:r>
              <a:rPr lang="nl-NL" sz="2200" dirty="0"/>
              <a:t>)</a:t>
            </a:r>
          </a:p>
          <a:p>
            <a:pPr marL="0" indent="0">
              <a:buNone/>
            </a:pPr>
            <a:r>
              <a:rPr lang="nl-NL" sz="2200" dirty="0"/>
              <a:t>	- Daphne de Bruin (</a:t>
            </a:r>
            <a:r>
              <a:rPr lang="nl-NL" sz="2200" dirty="0">
                <a:hlinkClick r:id="rId5"/>
              </a:rPr>
              <a:t>daphne.de.bruin@degroeiling.nl</a:t>
            </a:r>
            <a:r>
              <a:rPr lang="nl-NL" sz="2200" dirty="0"/>
              <a:t>)</a:t>
            </a:r>
          </a:p>
          <a:p>
            <a:pPr marL="0" indent="0">
              <a:buNone/>
            </a:pPr>
            <a:r>
              <a:rPr lang="nl-NL" sz="2200" dirty="0"/>
              <a:t>	- Judith Potman (</a:t>
            </a:r>
            <a:r>
              <a:rPr lang="nl-NL" sz="2200" dirty="0">
                <a:hlinkClick r:id="rId6"/>
              </a:rPr>
              <a:t>judith.potman@degroeiling.nl</a:t>
            </a:r>
            <a:r>
              <a:rPr lang="nl-NL" sz="2200" dirty="0"/>
              <a:t>)  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2050" name="Picture 2" descr="Wat is MijnRapportfolio - MijnRapportfolio">
            <a:extLst>
              <a:ext uri="{FF2B5EF4-FFF2-40B4-BE49-F238E27FC236}">
                <a16:creationId xmlns:a16="http://schemas.microsoft.com/office/drawing/2014/main" id="{CC653FD5-B08B-D077-2C59-824EA88ED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 r="4" b="2642"/>
          <a:stretch/>
        </p:blipFill>
        <p:spPr bwMode="auto">
          <a:xfrm>
            <a:off x="9323882" y="3807210"/>
            <a:ext cx="2292840" cy="23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3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F5CE57-7455-53F0-EC2F-5FF251A7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b="1" dirty="0" err="1"/>
              <a:t>Bedankt</a:t>
            </a:r>
            <a:r>
              <a:rPr lang="en-US" sz="5200" b="1" dirty="0"/>
              <a:t> </a:t>
            </a:r>
            <a:r>
              <a:rPr lang="en-US" sz="5200" b="1" dirty="0" err="1"/>
              <a:t>voor</a:t>
            </a:r>
            <a:r>
              <a:rPr lang="en-US" sz="5200" b="1" dirty="0"/>
              <a:t> </a:t>
            </a:r>
            <a:r>
              <a:rPr lang="en-US" sz="5200" b="1" dirty="0" err="1"/>
              <a:t>jullie</a:t>
            </a:r>
            <a:r>
              <a:rPr lang="en-US" sz="5200" b="1" dirty="0"/>
              <a:t> </a:t>
            </a:r>
            <a:r>
              <a:rPr lang="en-US" sz="5200" b="1" dirty="0" err="1"/>
              <a:t>aandacht</a:t>
            </a:r>
            <a:endParaRPr lang="en-US" sz="5200" b="1" dirty="0"/>
          </a:p>
        </p:txBody>
      </p:sp>
      <p:pic>
        <p:nvPicPr>
          <p:cNvPr id="3074" name="Picture 2" descr="Kennis maken met MijnRapportfolio">
            <a:extLst>
              <a:ext uri="{FF2B5EF4-FFF2-40B4-BE49-F238E27FC236}">
                <a16:creationId xmlns:a16="http://schemas.microsoft.com/office/drawing/2014/main" id="{C943DEC5-479E-AF27-F705-EE132EF9BC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6"/>
          <a:stretch/>
        </p:blipFill>
        <p:spPr bwMode="auto">
          <a:xfrm>
            <a:off x="20" y="10"/>
            <a:ext cx="12191980" cy="50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9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1F9B2B-471D-C17E-A837-23B65599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b="1" dirty="0"/>
              <a:t>Inhoud informatie MijnRapportFolio </a:t>
            </a:r>
          </a:p>
        </p:txBody>
      </p:sp>
      <p:sp>
        <p:nvSpPr>
          <p:cNvPr id="20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0D78E-0B15-FBF9-1E42-99409805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2050" name="Picture 2" descr="Wat is MijnRapportfolio - MijnRapportfolio">
            <a:extLst>
              <a:ext uri="{FF2B5EF4-FFF2-40B4-BE49-F238E27FC236}">
                <a16:creationId xmlns:a16="http://schemas.microsoft.com/office/drawing/2014/main" id="{CC653FD5-B08B-D077-2C59-824EA88ED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 r="4" b="2642"/>
          <a:stretch/>
        </p:blipFill>
        <p:spPr bwMode="auto">
          <a:xfrm>
            <a:off x="9519529" y="3760641"/>
            <a:ext cx="2347593" cy="24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03B4195-FE57-215C-4FF4-477413114FBB}"/>
              </a:ext>
            </a:extLst>
          </p:cNvPr>
          <p:cNvSpPr txBox="1"/>
          <p:nvPr/>
        </p:nvSpPr>
        <p:spPr>
          <a:xfrm>
            <a:off x="882518" y="2093976"/>
            <a:ext cx="106627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600" dirty="0"/>
              <a:t>Wat is MijnRapportFolio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600" dirty="0"/>
              <a:t>Waarom </a:t>
            </a:r>
            <a:r>
              <a:rPr lang="nl-NL" sz="3600" dirty="0" err="1"/>
              <a:t>MijnRapportfolio</a:t>
            </a:r>
            <a:endParaRPr lang="nl-NL" sz="3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600" dirty="0"/>
              <a:t>Inlog ouder(s)/ verzorger(s)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600" dirty="0"/>
              <a:t>Ouderaccount/ voorbeeld-leerling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600" dirty="0"/>
              <a:t>Contact ouder-leerling-leerkracht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600" dirty="0"/>
              <a:t>Belangrijk afspraken/ data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600" dirty="0"/>
              <a:t>Alles op een rijtje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600" dirty="0"/>
              <a:t>Vragen </a:t>
            </a:r>
          </a:p>
        </p:txBody>
      </p:sp>
    </p:spTree>
    <p:extLst>
      <p:ext uri="{BB962C8B-B14F-4D97-AF65-F5344CB8AC3E}">
        <p14:creationId xmlns:p14="http://schemas.microsoft.com/office/powerpoint/2010/main" val="305600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1F9B2B-471D-C17E-A837-23B65599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b="1" dirty="0"/>
              <a:t>Wat is MijnRapportFolio </a:t>
            </a:r>
          </a:p>
        </p:txBody>
      </p:sp>
      <p:sp>
        <p:nvSpPr>
          <p:cNvPr id="20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0D78E-0B15-FBF9-1E42-99409805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2050" name="Picture 2" descr="Wat is MijnRapportfolio - MijnRapportfolio">
            <a:extLst>
              <a:ext uri="{FF2B5EF4-FFF2-40B4-BE49-F238E27FC236}">
                <a16:creationId xmlns:a16="http://schemas.microsoft.com/office/drawing/2014/main" id="{CC653FD5-B08B-D077-2C59-824EA88ED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 r="4" b="2642"/>
          <a:stretch/>
        </p:blipFill>
        <p:spPr bwMode="auto">
          <a:xfrm>
            <a:off x="9451357" y="4055304"/>
            <a:ext cx="2347593" cy="24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03B4195-FE57-215C-4FF4-477413114FBB}"/>
              </a:ext>
            </a:extLst>
          </p:cNvPr>
          <p:cNvSpPr txBox="1"/>
          <p:nvPr/>
        </p:nvSpPr>
        <p:spPr>
          <a:xfrm>
            <a:off x="708838" y="2128816"/>
            <a:ext cx="107001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nl-NL" sz="2800" b="0" i="0" dirty="0" err="1">
                <a:solidFill>
                  <a:srgbClr val="333333"/>
                </a:solidFill>
                <a:effectLst/>
                <a:latin typeface="inherit"/>
              </a:rPr>
              <a:t>MijnRapportfolio</a:t>
            </a:r>
            <a:r>
              <a:rPr lang="nl-NL" sz="2800" b="0" i="0" dirty="0">
                <a:solidFill>
                  <a:srgbClr val="333333"/>
                </a:solidFill>
                <a:effectLst/>
                <a:latin typeface="inherit"/>
              </a:rPr>
              <a:t> is een combinatie van een digitaal rapport en een digitaal portfolio. </a:t>
            </a:r>
            <a:r>
              <a:rPr lang="nl-NL" sz="2800" b="0" i="0" dirty="0" err="1">
                <a:solidFill>
                  <a:srgbClr val="333333"/>
                </a:solidFill>
                <a:effectLst/>
                <a:latin typeface="inherit"/>
              </a:rPr>
              <a:t>MijnRapportfolio</a:t>
            </a:r>
            <a:r>
              <a:rPr lang="nl-NL" sz="2800" b="0" i="0" dirty="0">
                <a:solidFill>
                  <a:srgbClr val="333333"/>
                </a:solidFill>
                <a:effectLst/>
                <a:latin typeface="inherit"/>
              </a:rPr>
              <a:t> is samen met ons als school ingericht zodat het aansluit op onze wensen en visie. </a:t>
            </a:r>
          </a:p>
          <a:p>
            <a:pPr algn="l" fontAlgn="base"/>
            <a:r>
              <a:rPr lang="nl-NL" sz="2800" b="0" i="0" dirty="0">
                <a:solidFill>
                  <a:srgbClr val="333333"/>
                </a:solidFill>
                <a:effectLst/>
                <a:latin typeface="Catamaran"/>
              </a:rPr>
              <a:t>Je vindt hier niet alleen een lijst met cijfers of woordbeoordelingen, maar ook vragenlijsten, werkjes, opmerkingen van de leerkracht, leerdoelen e.d. </a:t>
            </a:r>
          </a:p>
          <a:p>
            <a:pPr algn="l" fontAlgn="base"/>
            <a:endParaRPr lang="nl-NL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/>
              <a:t>Digitaal rapport </a:t>
            </a:r>
            <a:r>
              <a:rPr lang="nl-NL" sz="2000" dirty="0"/>
              <a:t>(methodetoetsen en Cito, resultaten)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/>
              <a:t>Digitaal portfolio </a:t>
            </a:r>
            <a:r>
              <a:rPr lang="nl-NL" sz="2000" dirty="0"/>
              <a:t>(vragenlijsten, foto’s van opdrachten, werkjes, foto’s, </a:t>
            </a:r>
          </a:p>
          <a:p>
            <a:r>
              <a:rPr lang="nl-NL" sz="2000" dirty="0"/>
              <a:t>          </a:t>
            </a:r>
            <a:r>
              <a:rPr lang="nl-NL" sz="2000" dirty="0" err="1"/>
              <a:t>mindmaps</a:t>
            </a:r>
            <a:r>
              <a:rPr lang="nl-NL" sz="2000" dirty="0"/>
              <a:t>, informatie over de werkhouding, leerdoelen, gedrag e.d.)</a:t>
            </a:r>
          </a:p>
        </p:txBody>
      </p:sp>
    </p:spTree>
    <p:extLst>
      <p:ext uri="{BB962C8B-B14F-4D97-AF65-F5344CB8AC3E}">
        <p14:creationId xmlns:p14="http://schemas.microsoft.com/office/powerpoint/2010/main" val="2107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1F9B2B-471D-C17E-A837-23B65599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b="1" dirty="0"/>
              <a:t>Waarom MijnRapportFolio</a:t>
            </a:r>
          </a:p>
        </p:txBody>
      </p:sp>
      <p:sp>
        <p:nvSpPr>
          <p:cNvPr id="20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0D78E-0B15-FBF9-1E42-99409805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Ouderenquête informeren resultaten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Werkgroep rapport/ oudergesprekken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Leren Zichtbaar Maken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Eigenaarschap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Werken met doelen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Lay-Out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Alles in één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Mogelijkheid tot printen 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2050" name="Picture 2" descr="Wat is MijnRapportfolio - MijnRapportfolio">
            <a:extLst>
              <a:ext uri="{FF2B5EF4-FFF2-40B4-BE49-F238E27FC236}">
                <a16:creationId xmlns:a16="http://schemas.microsoft.com/office/drawing/2014/main" id="{CC653FD5-B08B-D077-2C59-824EA88ED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 r="4" b="2642"/>
          <a:stretch/>
        </p:blipFill>
        <p:spPr bwMode="auto">
          <a:xfrm>
            <a:off x="9323882" y="3807210"/>
            <a:ext cx="2292840" cy="23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6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1F9B2B-471D-C17E-A837-23B65599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b="1" dirty="0"/>
              <a:t>Inlog ouder(s)/ verzorger(s) </a:t>
            </a:r>
          </a:p>
        </p:txBody>
      </p:sp>
      <p:sp>
        <p:nvSpPr>
          <p:cNvPr id="20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0D78E-0B15-FBF9-1E42-99409805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endParaRPr lang="nl-NL" sz="2200" dirty="0"/>
          </a:p>
        </p:txBody>
      </p:sp>
      <p:pic>
        <p:nvPicPr>
          <p:cNvPr id="2050" name="Picture 2" descr="Wat is MijnRapportfolio - MijnRapportfolio">
            <a:extLst>
              <a:ext uri="{FF2B5EF4-FFF2-40B4-BE49-F238E27FC236}">
                <a16:creationId xmlns:a16="http://schemas.microsoft.com/office/drawing/2014/main" id="{CC653FD5-B08B-D077-2C59-824EA88ED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 r="4" b="2642"/>
          <a:stretch/>
        </p:blipFill>
        <p:spPr bwMode="auto">
          <a:xfrm>
            <a:off x="9323882" y="3807210"/>
            <a:ext cx="2292840" cy="23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5EEC596-76FA-FF72-9267-16B67E9A98C0}"/>
              </a:ext>
            </a:extLst>
          </p:cNvPr>
          <p:cNvSpPr txBox="1"/>
          <p:nvPr/>
        </p:nvSpPr>
        <p:spPr>
          <a:xfrm>
            <a:off x="489720" y="1780763"/>
            <a:ext cx="1097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 err="1"/>
              <a:t>Parnassys</a:t>
            </a:r>
            <a:r>
              <a:rPr lang="nl-NL" sz="2800" dirty="0"/>
              <a:t> controleren emailadres </a:t>
            </a:r>
            <a:r>
              <a:rPr lang="nl-NL" sz="2000" i="1" dirty="0"/>
              <a:t>(zie bericht </a:t>
            </a:r>
            <a:r>
              <a:rPr lang="nl-NL" sz="2000" i="1" dirty="0" err="1"/>
              <a:t>BasisOnline</a:t>
            </a:r>
            <a:r>
              <a:rPr lang="nl-NL" sz="2000" i="1" dirty="0"/>
              <a:t> 1-9-2023)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hlinkClick r:id="rId4"/>
              </a:rPr>
              <a:t>https://portaal.mijnrapportfolio.nl</a:t>
            </a:r>
            <a:endParaRPr lang="nl-NL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Inlognaam is emailadres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Klik daarna op </a:t>
            </a:r>
            <a:r>
              <a:rPr lang="nl-NL" sz="2800" i="1" u="sng" dirty="0"/>
              <a:t>Eerste keer inloggen?</a:t>
            </a:r>
            <a:r>
              <a:rPr lang="nl-NL" sz="2800" i="1" dirty="0"/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U ontvangt een bericht in uw mailbox waarmee u een </a:t>
            </a:r>
          </a:p>
          <a:p>
            <a:r>
              <a:rPr lang="nl-NL" sz="2800" dirty="0"/>
              <a:t>      wachtwoord kunt instellen.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Ga dan naar </a:t>
            </a:r>
            <a:r>
              <a:rPr lang="nl-NL" sz="2800" dirty="0">
                <a:hlinkClick r:id="rId4"/>
              </a:rPr>
              <a:t>https://portaal.mijnrapportfolio.nl</a:t>
            </a:r>
            <a:r>
              <a:rPr lang="nl-NL" sz="2800" dirty="0"/>
              <a:t> en log in met </a:t>
            </a:r>
          </a:p>
          <a:p>
            <a:r>
              <a:rPr lang="nl-NL" sz="2800" dirty="0"/>
              <a:t>      uw emailadres en eigen wachtwoord.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App voor Android en </a:t>
            </a:r>
            <a:r>
              <a:rPr lang="nl-NL" sz="2800" dirty="0" err="1"/>
              <a:t>Iphone</a:t>
            </a:r>
            <a:r>
              <a:rPr lang="nl-NL" sz="2800" dirty="0"/>
              <a:t> </a:t>
            </a:r>
            <a:r>
              <a:rPr lang="nl-NL" sz="2000" i="1" dirty="0"/>
              <a:t>(zelfde inloggegevens)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nl-NL" sz="2800" dirty="0"/>
          </a:p>
          <a:p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33516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1F9B2B-471D-C17E-A837-23B65599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b="1" dirty="0"/>
              <a:t>Ouderaccount/ </a:t>
            </a:r>
            <a:r>
              <a:rPr lang="nl-NL" sz="5400" b="1" dirty="0" err="1"/>
              <a:t>voorbeeldleerling</a:t>
            </a:r>
            <a:r>
              <a:rPr lang="nl-NL" sz="5400" b="1" dirty="0"/>
              <a:t> </a:t>
            </a:r>
          </a:p>
        </p:txBody>
      </p:sp>
      <p:sp>
        <p:nvSpPr>
          <p:cNvPr id="20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0D78E-0B15-FBF9-1E42-99409805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8976241" cy="41191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2050" name="Picture 2" descr="Wat is MijnRapportfolio - MijnRapportfolio">
            <a:extLst>
              <a:ext uri="{FF2B5EF4-FFF2-40B4-BE49-F238E27FC236}">
                <a16:creationId xmlns:a16="http://schemas.microsoft.com/office/drawing/2014/main" id="{CC653FD5-B08B-D077-2C59-824EA88ED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 r="4" b="2642"/>
          <a:stretch/>
        </p:blipFill>
        <p:spPr bwMode="auto">
          <a:xfrm>
            <a:off x="9323882" y="3807210"/>
            <a:ext cx="2292840" cy="23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BE53EF9-F479-35D6-651E-78E2D9A17984}"/>
              </a:ext>
            </a:extLst>
          </p:cNvPr>
          <p:cNvSpPr txBox="1"/>
          <p:nvPr/>
        </p:nvSpPr>
        <p:spPr>
          <a:xfrm>
            <a:off x="572492" y="2071316"/>
            <a:ext cx="584616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Dit ben ik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Zo ben ik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Zo werk ik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Mijn werk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Mijn vaardigheden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Methodetoetsen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Documenten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Cito resultaten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Printversie </a:t>
            </a:r>
          </a:p>
          <a:p>
            <a:endParaRPr lang="nl-NL" sz="1000" dirty="0"/>
          </a:p>
          <a:p>
            <a:r>
              <a:rPr lang="nl-NL" sz="2800" dirty="0">
                <a:hlinkClick r:id="rId4"/>
              </a:rPr>
              <a:t>https://portaal.mijnrapportfolio.nl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05727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1F9B2B-471D-C17E-A837-23B65599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b="1" dirty="0"/>
              <a:t>Methodetoetsen </a:t>
            </a:r>
          </a:p>
        </p:txBody>
      </p:sp>
      <p:sp>
        <p:nvSpPr>
          <p:cNvPr id="20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0D78E-0B15-FBF9-1E42-99409805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8976241" cy="41191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2050" name="Picture 2" descr="Wat is MijnRapportfolio - MijnRapportfolio">
            <a:extLst>
              <a:ext uri="{FF2B5EF4-FFF2-40B4-BE49-F238E27FC236}">
                <a16:creationId xmlns:a16="http://schemas.microsoft.com/office/drawing/2014/main" id="{CC653FD5-B08B-D077-2C59-824EA88ED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 r="4" b="2642"/>
          <a:stretch/>
        </p:blipFill>
        <p:spPr bwMode="auto">
          <a:xfrm>
            <a:off x="9323882" y="3807210"/>
            <a:ext cx="2292840" cy="23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BE53EF9-F479-35D6-651E-78E2D9A17984}"/>
              </a:ext>
            </a:extLst>
          </p:cNvPr>
          <p:cNvSpPr txBox="1"/>
          <p:nvPr/>
        </p:nvSpPr>
        <p:spPr>
          <a:xfrm>
            <a:off x="572492" y="2071316"/>
            <a:ext cx="98306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/>
              <a:t>Per Blok beoordeling</a:t>
            </a:r>
          </a:p>
          <a:p>
            <a:endParaRPr lang="nl-NL" sz="2000" dirty="0"/>
          </a:p>
          <a:p>
            <a:r>
              <a:rPr lang="nl-NL" sz="2000" b="1" dirty="0"/>
              <a:t>Woordbeoordeling: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Ik kan het nog niet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Ik kan het een beetje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Ik kan het steeds beter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Ik kan het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Ik kan het goed</a:t>
            </a:r>
          </a:p>
          <a:p>
            <a:endParaRPr lang="nl-NL" sz="2000" dirty="0"/>
          </a:p>
          <a:p>
            <a:r>
              <a:rPr lang="nl-NL" sz="2000" b="1" dirty="0"/>
              <a:t>Cijferbeoordeling: </a:t>
            </a:r>
          </a:p>
          <a:p>
            <a:r>
              <a:rPr lang="nl-NL" sz="2000" dirty="0"/>
              <a:t>80% norm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000" dirty="0"/>
          </a:p>
          <a:p>
            <a:r>
              <a:rPr lang="nl-NL" sz="2000" dirty="0"/>
              <a:t>Groep 3 t/m 6: woordbeoordeling &amp; percentage </a:t>
            </a:r>
          </a:p>
          <a:p>
            <a:r>
              <a:rPr lang="nl-NL" sz="2000" dirty="0"/>
              <a:t>Groep 7 &amp; 8: woordbeoordeling &amp; cijfer </a:t>
            </a:r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7733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1F9B2B-471D-C17E-A837-23B65599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b="1" dirty="0"/>
              <a:t>Methodetoetsen </a:t>
            </a:r>
          </a:p>
        </p:txBody>
      </p:sp>
      <p:sp>
        <p:nvSpPr>
          <p:cNvPr id="20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0D78E-0B15-FBF9-1E42-99409805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8976241" cy="41191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2050" name="Picture 2" descr="Wat is MijnRapportfolio - MijnRapportfolio">
            <a:extLst>
              <a:ext uri="{FF2B5EF4-FFF2-40B4-BE49-F238E27FC236}">
                <a16:creationId xmlns:a16="http://schemas.microsoft.com/office/drawing/2014/main" id="{CC653FD5-B08B-D077-2C59-824EA88ED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 r="4" b="2642"/>
          <a:stretch/>
        </p:blipFill>
        <p:spPr bwMode="auto">
          <a:xfrm>
            <a:off x="9323882" y="3807210"/>
            <a:ext cx="2292840" cy="23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BE53EF9-F479-35D6-651E-78E2D9A17984}"/>
              </a:ext>
            </a:extLst>
          </p:cNvPr>
          <p:cNvSpPr txBox="1"/>
          <p:nvPr/>
        </p:nvSpPr>
        <p:spPr>
          <a:xfrm>
            <a:off x="572492" y="2071316"/>
            <a:ext cx="9830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A42121-DE8C-2507-2F8F-45367ED7C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65" y="1851817"/>
            <a:ext cx="7086886" cy="22740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5942812-47EA-9AC7-94F7-988EDDECC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92" y="3832578"/>
            <a:ext cx="7096359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5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1F9B2B-471D-C17E-A837-23B65599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b="1" dirty="0"/>
              <a:t>Methodetoetsen </a:t>
            </a:r>
          </a:p>
        </p:txBody>
      </p:sp>
      <p:sp>
        <p:nvSpPr>
          <p:cNvPr id="20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0D78E-0B15-FBF9-1E42-99409805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8976241" cy="41191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2050" name="Picture 2" descr="Wat is MijnRapportfolio - MijnRapportfolio">
            <a:extLst>
              <a:ext uri="{FF2B5EF4-FFF2-40B4-BE49-F238E27FC236}">
                <a16:creationId xmlns:a16="http://schemas.microsoft.com/office/drawing/2014/main" id="{CC653FD5-B08B-D077-2C59-824EA88ED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 r="4" b="2642"/>
          <a:stretch/>
        </p:blipFill>
        <p:spPr bwMode="auto">
          <a:xfrm>
            <a:off x="9323882" y="3807210"/>
            <a:ext cx="2292840" cy="23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BE53EF9-F479-35D6-651E-78E2D9A17984}"/>
              </a:ext>
            </a:extLst>
          </p:cNvPr>
          <p:cNvSpPr txBox="1"/>
          <p:nvPr/>
        </p:nvSpPr>
        <p:spPr>
          <a:xfrm>
            <a:off x="572492" y="2071316"/>
            <a:ext cx="9830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F3A5DE-CA2E-E01F-4E25-BBFC92380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92" y="1959736"/>
            <a:ext cx="8647418" cy="36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114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817</Words>
  <Application>Microsoft Office PowerPoint</Application>
  <PresentationFormat>Breedbeeld</PresentationFormat>
  <Paragraphs>140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Catamaran</vt:lpstr>
      <vt:lpstr>inherit</vt:lpstr>
      <vt:lpstr>Wingdings</vt:lpstr>
      <vt:lpstr>Kantoorthema</vt:lpstr>
      <vt:lpstr>MijnRapportfolio  </vt:lpstr>
      <vt:lpstr>Inhoud informatie MijnRapportFolio </vt:lpstr>
      <vt:lpstr>Wat is MijnRapportFolio </vt:lpstr>
      <vt:lpstr>Waarom MijnRapportFolio</vt:lpstr>
      <vt:lpstr>Inlog ouder(s)/ verzorger(s) </vt:lpstr>
      <vt:lpstr>Ouderaccount/ voorbeeldleerling </vt:lpstr>
      <vt:lpstr>Methodetoetsen </vt:lpstr>
      <vt:lpstr>Methodetoetsen </vt:lpstr>
      <vt:lpstr>Methodetoetsen </vt:lpstr>
      <vt:lpstr>Contact ouder-leerling-leerkracht</vt:lpstr>
      <vt:lpstr>Belangrijke afspraken en data</vt:lpstr>
      <vt:lpstr>Alles op een rijtje  </vt:lpstr>
      <vt:lpstr>Contactpersonen</vt:lpstr>
      <vt:lpstr>Bedankt voor jullie aandacht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Mijn Rapportfolio</dc:title>
  <dc:creator>Daphne de Bruin</dc:creator>
  <cp:lastModifiedBy>Sandra de Raad</cp:lastModifiedBy>
  <cp:revision>4</cp:revision>
  <cp:lastPrinted>2023-09-05T13:44:43Z</cp:lastPrinted>
  <dcterms:created xsi:type="dcterms:W3CDTF">2023-08-29T13:43:22Z</dcterms:created>
  <dcterms:modified xsi:type="dcterms:W3CDTF">2024-12-23T18:39:45Z</dcterms:modified>
</cp:coreProperties>
</file>